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71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3"/>
    <p:restoredTop sz="94771"/>
  </p:normalViewPr>
  <p:slideViewPr>
    <p:cSldViewPr snapToGrid="0" snapToObjects="1">
      <p:cViewPr varScale="1">
        <p:scale>
          <a:sx n="110" d="100"/>
          <a:sy n="110" d="100"/>
        </p:scale>
        <p:origin x="15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339400203119357E-2"/>
          <c:y val="3.1243610976565233E-2"/>
          <c:w val="0.90527774369781255"/>
          <c:h val="0.73508130153812246"/>
        </c:manualLayout>
      </c:layout>
      <c:lineChart>
        <c:grouping val="standard"/>
        <c:varyColors val="0"/>
        <c:ser>
          <c:idx val="0"/>
          <c:order val="0"/>
          <c:tx>
            <c:strRef>
              <c:f>rgdpnapc!$Y$2</c:f>
              <c:strCache>
                <c:ptCount val="1"/>
                <c:pt idx="0">
                  <c:v>East-asia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rgdpnapc!$A$3:$A$68</c:f>
              <c:numCache>
                <c:formatCode>General</c:formatCode>
                <c:ptCount val="66"/>
                <c:pt idx="0">
                  <c:v>1954</c:v>
                </c:pt>
                <c:pt idx="1">
                  <c:v>1955</c:v>
                </c:pt>
                <c:pt idx="2">
                  <c:v>1956</c:v>
                </c:pt>
                <c:pt idx="3">
                  <c:v>1957</c:v>
                </c:pt>
                <c:pt idx="4">
                  <c:v>1958</c:v>
                </c:pt>
                <c:pt idx="5">
                  <c:v>1959</c:v>
                </c:pt>
                <c:pt idx="6">
                  <c:v>1960</c:v>
                </c:pt>
                <c:pt idx="7">
                  <c:v>1961</c:v>
                </c:pt>
                <c:pt idx="8">
                  <c:v>1962</c:v>
                </c:pt>
                <c:pt idx="9">
                  <c:v>1963</c:v>
                </c:pt>
                <c:pt idx="10">
                  <c:v>1964</c:v>
                </c:pt>
                <c:pt idx="11">
                  <c:v>1965</c:v>
                </c:pt>
                <c:pt idx="12">
                  <c:v>1966</c:v>
                </c:pt>
                <c:pt idx="13">
                  <c:v>1967</c:v>
                </c:pt>
                <c:pt idx="14">
                  <c:v>1968</c:v>
                </c:pt>
                <c:pt idx="15">
                  <c:v>1969</c:v>
                </c:pt>
                <c:pt idx="16">
                  <c:v>1970</c:v>
                </c:pt>
                <c:pt idx="17">
                  <c:v>1971</c:v>
                </c:pt>
                <c:pt idx="18">
                  <c:v>1972</c:v>
                </c:pt>
                <c:pt idx="19">
                  <c:v>1973</c:v>
                </c:pt>
                <c:pt idx="20">
                  <c:v>1974</c:v>
                </c:pt>
                <c:pt idx="21">
                  <c:v>1975</c:v>
                </c:pt>
                <c:pt idx="22">
                  <c:v>1976</c:v>
                </c:pt>
                <c:pt idx="23">
                  <c:v>1977</c:v>
                </c:pt>
                <c:pt idx="24">
                  <c:v>1978</c:v>
                </c:pt>
                <c:pt idx="25">
                  <c:v>1979</c:v>
                </c:pt>
                <c:pt idx="26">
                  <c:v>1980</c:v>
                </c:pt>
                <c:pt idx="27">
                  <c:v>1981</c:v>
                </c:pt>
                <c:pt idx="28">
                  <c:v>1982</c:v>
                </c:pt>
                <c:pt idx="29">
                  <c:v>1983</c:v>
                </c:pt>
                <c:pt idx="30">
                  <c:v>1984</c:v>
                </c:pt>
                <c:pt idx="31">
                  <c:v>1985</c:v>
                </c:pt>
                <c:pt idx="32">
                  <c:v>1986</c:v>
                </c:pt>
                <c:pt idx="33">
                  <c:v>1987</c:v>
                </c:pt>
                <c:pt idx="34">
                  <c:v>1988</c:v>
                </c:pt>
                <c:pt idx="35">
                  <c:v>1989</c:v>
                </c:pt>
                <c:pt idx="36">
                  <c:v>1990</c:v>
                </c:pt>
                <c:pt idx="37">
                  <c:v>1991</c:v>
                </c:pt>
                <c:pt idx="38">
                  <c:v>1992</c:v>
                </c:pt>
                <c:pt idx="39">
                  <c:v>1993</c:v>
                </c:pt>
                <c:pt idx="40">
                  <c:v>1994</c:v>
                </c:pt>
                <c:pt idx="41">
                  <c:v>1995</c:v>
                </c:pt>
                <c:pt idx="42">
                  <c:v>1996</c:v>
                </c:pt>
                <c:pt idx="43">
                  <c:v>1997</c:v>
                </c:pt>
                <c:pt idx="44">
                  <c:v>1998</c:v>
                </c:pt>
                <c:pt idx="45">
                  <c:v>1999</c:v>
                </c:pt>
                <c:pt idx="46">
                  <c:v>2000</c:v>
                </c:pt>
                <c:pt idx="47">
                  <c:v>2001</c:v>
                </c:pt>
                <c:pt idx="48">
                  <c:v>2002</c:v>
                </c:pt>
                <c:pt idx="49">
                  <c:v>2003</c:v>
                </c:pt>
                <c:pt idx="50">
                  <c:v>2004</c:v>
                </c:pt>
                <c:pt idx="51">
                  <c:v>2005</c:v>
                </c:pt>
                <c:pt idx="52">
                  <c:v>2006</c:v>
                </c:pt>
                <c:pt idx="53">
                  <c:v>2007</c:v>
                </c:pt>
                <c:pt idx="54">
                  <c:v>2008</c:v>
                </c:pt>
                <c:pt idx="55">
                  <c:v>2009</c:v>
                </c:pt>
                <c:pt idx="56">
                  <c:v>2010</c:v>
                </c:pt>
                <c:pt idx="57">
                  <c:v>2011</c:v>
                </c:pt>
                <c:pt idx="58">
                  <c:v>2012</c:v>
                </c:pt>
                <c:pt idx="59">
                  <c:v>2013</c:v>
                </c:pt>
                <c:pt idx="60">
                  <c:v>2014</c:v>
                </c:pt>
                <c:pt idx="61">
                  <c:v>2015</c:v>
                </c:pt>
                <c:pt idx="62">
                  <c:v>2016</c:v>
                </c:pt>
                <c:pt idx="63">
                  <c:v>2017</c:v>
                </c:pt>
                <c:pt idx="64">
                  <c:v>2018</c:v>
                </c:pt>
                <c:pt idx="65">
                  <c:v>2019</c:v>
                </c:pt>
              </c:numCache>
            </c:numRef>
          </c:cat>
          <c:val>
            <c:numRef>
              <c:f>rgdpnapc!$Y$3:$Y$68</c:f>
              <c:numCache>
                <c:formatCode>0</c:formatCode>
                <c:ptCount val="66"/>
                <c:pt idx="0">
                  <c:v>27.485317289786558</c:v>
                </c:pt>
                <c:pt idx="1">
                  <c:v>26.983956453230189</c:v>
                </c:pt>
                <c:pt idx="2">
                  <c:v>28.344793009597471</c:v>
                </c:pt>
                <c:pt idx="3">
                  <c:v>26.894427732416549</c:v>
                </c:pt>
                <c:pt idx="4">
                  <c:v>27.016186792723097</c:v>
                </c:pt>
                <c:pt idx="5">
                  <c:v>28.907033376307112</c:v>
                </c:pt>
                <c:pt idx="6">
                  <c:v>30.099555937544761</c:v>
                </c:pt>
                <c:pt idx="7">
                  <c:v>30.500644606789855</c:v>
                </c:pt>
                <c:pt idx="8">
                  <c:v>31.574989256553497</c:v>
                </c:pt>
                <c:pt idx="9">
                  <c:v>33.748746597908607</c:v>
                </c:pt>
                <c:pt idx="10">
                  <c:v>33.55178341211861</c:v>
                </c:pt>
                <c:pt idx="11">
                  <c:v>35.22417991691735</c:v>
                </c:pt>
                <c:pt idx="12">
                  <c:v>37.895716945996284</c:v>
                </c:pt>
                <c:pt idx="13">
                  <c:v>40.481306403094123</c:v>
                </c:pt>
                <c:pt idx="14">
                  <c:v>44.012319151983974</c:v>
                </c:pt>
                <c:pt idx="15">
                  <c:v>48.632001145967649</c:v>
                </c:pt>
                <c:pt idx="16">
                  <c:v>53.183641312132956</c:v>
                </c:pt>
                <c:pt idx="17">
                  <c:v>57.309124767225349</c:v>
                </c:pt>
                <c:pt idx="18">
                  <c:v>61.778398510242113</c:v>
                </c:pt>
                <c:pt idx="19">
                  <c:v>67.787566251253423</c:v>
                </c:pt>
                <c:pt idx="20">
                  <c:v>70.820799312419439</c:v>
                </c:pt>
                <c:pt idx="21">
                  <c:v>73.306116602206004</c:v>
                </c:pt>
                <c:pt idx="22">
                  <c:v>77.904311703194395</c:v>
                </c:pt>
                <c:pt idx="23">
                  <c:v>83.107720956882986</c:v>
                </c:pt>
                <c:pt idx="24">
                  <c:v>89.46784128348375</c:v>
                </c:pt>
                <c:pt idx="25">
                  <c:v>95.512820512820511</c:v>
                </c:pt>
                <c:pt idx="26">
                  <c:v>100</c:v>
                </c:pt>
                <c:pt idx="27">
                  <c:v>104.82380747743876</c:v>
                </c:pt>
                <c:pt idx="28">
                  <c:v>108.60550064460681</c:v>
                </c:pt>
                <c:pt idx="29">
                  <c:v>116.28348374158432</c:v>
                </c:pt>
                <c:pt idx="30">
                  <c:v>124.01160292221746</c:v>
                </c:pt>
                <c:pt idx="31">
                  <c:v>125.7162297665091</c:v>
                </c:pt>
                <c:pt idx="32">
                  <c:v>130.60807907176621</c:v>
                </c:pt>
                <c:pt idx="33">
                  <c:v>142.44019481449649</c:v>
                </c:pt>
                <c:pt idx="34">
                  <c:v>155.04583870505658</c:v>
                </c:pt>
                <c:pt idx="35">
                  <c:v>165.18048990116029</c:v>
                </c:pt>
                <c:pt idx="36">
                  <c:v>176.98395645323021</c:v>
                </c:pt>
                <c:pt idx="37">
                  <c:v>186.08007448789576</c:v>
                </c:pt>
                <c:pt idx="38">
                  <c:v>194.87895716945999</c:v>
                </c:pt>
                <c:pt idx="39">
                  <c:v>209.43632717375738</c:v>
                </c:pt>
                <c:pt idx="40">
                  <c:v>225.34020913909185</c:v>
                </c:pt>
                <c:pt idx="41">
                  <c:v>238.15355966193957</c:v>
                </c:pt>
                <c:pt idx="42">
                  <c:v>250.43331900873801</c:v>
                </c:pt>
                <c:pt idx="43">
                  <c:v>260.21701761925226</c:v>
                </c:pt>
                <c:pt idx="44">
                  <c:v>246.44750035811487</c:v>
                </c:pt>
                <c:pt idx="45">
                  <c:v>259.80876665234206</c:v>
                </c:pt>
                <c:pt idx="46">
                  <c:v>276.62584156997565</c:v>
                </c:pt>
                <c:pt idx="47">
                  <c:v>276.04211431027073</c:v>
                </c:pt>
                <c:pt idx="48">
                  <c:v>286.72468127775392</c:v>
                </c:pt>
                <c:pt idx="49">
                  <c:v>294.93983669961324</c:v>
                </c:pt>
                <c:pt idx="50">
                  <c:v>313.07119323879101</c:v>
                </c:pt>
                <c:pt idx="51">
                  <c:v>328.04755765649622</c:v>
                </c:pt>
                <c:pt idx="52">
                  <c:v>347.51468271021344</c:v>
                </c:pt>
                <c:pt idx="53">
                  <c:v>368.96576421716088</c:v>
                </c:pt>
                <c:pt idx="54">
                  <c:v>372.05987680848017</c:v>
                </c:pt>
                <c:pt idx="55">
                  <c:v>368.78670677553362</c:v>
                </c:pt>
                <c:pt idx="56">
                  <c:v>406.09511531299245</c:v>
                </c:pt>
                <c:pt idx="57">
                  <c:v>420.55579429881107</c:v>
                </c:pt>
                <c:pt idx="58">
                  <c:v>431.46039249391202</c:v>
                </c:pt>
                <c:pt idx="59">
                  <c:v>444.45996275605211</c:v>
                </c:pt>
                <c:pt idx="60">
                  <c:v>453.85331614381886</c:v>
                </c:pt>
                <c:pt idx="61">
                  <c:v>459.07821229050268</c:v>
                </c:pt>
                <c:pt idx="62">
                  <c:v>465.03008165019327</c:v>
                </c:pt>
                <c:pt idx="63">
                  <c:v>483.64129246551556</c:v>
                </c:pt>
                <c:pt idx="64">
                  <c:v>498.97867797287216</c:v>
                </c:pt>
                <c:pt idx="65">
                  <c:v>504.57970210210681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E7-4C27-80FC-2D2A7630C7BB}"/>
            </c:ext>
          </c:extLst>
        </c:ser>
        <c:ser>
          <c:idx val="1"/>
          <c:order val="1"/>
          <c:tx>
            <c:strRef>
              <c:f>rgdpnapc!$Z$2</c:f>
              <c:strCache>
                <c:ptCount val="1"/>
                <c:pt idx="0">
                  <c:v>Latin America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rgdpnapc!$A$3:$A$68</c:f>
              <c:numCache>
                <c:formatCode>General</c:formatCode>
                <c:ptCount val="66"/>
                <c:pt idx="0">
                  <c:v>1954</c:v>
                </c:pt>
                <c:pt idx="1">
                  <c:v>1955</c:v>
                </c:pt>
                <c:pt idx="2">
                  <c:v>1956</c:v>
                </c:pt>
                <c:pt idx="3">
                  <c:v>1957</c:v>
                </c:pt>
                <c:pt idx="4">
                  <c:v>1958</c:v>
                </c:pt>
                <c:pt idx="5">
                  <c:v>1959</c:v>
                </c:pt>
                <c:pt idx="6">
                  <c:v>1960</c:v>
                </c:pt>
                <c:pt idx="7">
                  <c:v>1961</c:v>
                </c:pt>
                <c:pt idx="8">
                  <c:v>1962</c:v>
                </c:pt>
                <c:pt idx="9">
                  <c:v>1963</c:v>
                </c:pt>
                <c:pt idx="10">
                  <c:v>1964</c:v>
                </c:pt>
                <c:pt idx="11">
                  <c:v>1965</c:v>
                </c:pt>
                <c:pt idx="12">
                  <c:v>1966</c:v>
                </c:pt>
                <c:pt idx="13">
                  <c:v>1967</c:v>
                </c:pt>
                <c:pt idx="14">
                  <c:v>1968</c:v>
                </c:pt>
                <c:pt idx="15">
                  <c:v>1969</c:v>
                </c:pt>
                <c:pt idx="16">
                  <c:v>1970</c:v>
                </c:pt>
                <c:pt idx="17">
                  <c:v>1971</c:v>
                </c:pt>
                <c:pt idx="18">
                  <c:v>1972</c:v>
                </c:pt>
                <c:pt idx="19">
                  <c:v>1973</c:v>
                </c:pt>
                <c:pt idx="20">
                  <c:v>1974</c:v>
                </c:pt>
                <c:pt idx="21">
                  <c:v>1975</c:v>
                </c:pt>
                <c:pt idx="22">
                  <c:v>1976</c:v>
                </c:pt>
                <c:pt idx="23">
                  <c:v>1977</c:v>
                </c:pt>
                <c:pt idx="24">
                  <c:v>1978</c:v>
                </c:pt>
                <c:pt idx="25">
                  <c:v>1979</c:v>
                </c:pt>
                <c:pt idx="26">
                  <c:v>1980</c:v>
                </c:pt>
                <c:pt idx="27">
                  <c:v>1981</c:v>
                </c:pt>
                <c:pt idx="28">
                  <c:v>1982</c:v>
                </c:pt>
                <c:pt idx="29">
                  <c:v>1983</c:v>
                </c:pt>
                <c:pt idx="30">
                  <c:v>1984</c:v>
                </c:pt>
                <c:pt idx="31">
                  <c:v>1985</c:v>
                </c:pt>
                <c:pt idx="32">
                  <c:v>1986</c:v>
                </c:pt>
                <c:pt idx="33">
                  <c:v>1987</c:v>
                </c:pt>
                <c:pt idx="34">
                  <c:v>1988</c:v>
                </c:pt>
                <c:pt idx="35">
                  <c:v>1989</c:v>
                </c:pt>
                <c:pt idx="36">
                  <c:v>1990</c:v>
                </c:pt>
                <c:pt idx="37">
                  <c:v>1991</c:v>
                </c:pt>
                <c:pt idx="38">
                  <c:v>1992</c:v>
                </c:pt>
                <c:pt idx="39">
                  <c:v>1993</c:v>
                </c:pt>
                <c:pt idx="40">
                  <c:v>1994</c:v>
                </c:pt>
                <c:pt idx="41">
                  <c:v>1995</c:v>
                </c:pt>
                <c:pt idx="42">
                  <c:v>1996</c:v>
                </c:pt>
                <c:pt idx="43">
                  <c:v>1997</c:v>
                </c:pt>
                <c:pt idx="44">
                  <c:v>1998</c:v>
                </c:pt>
                <c:pt idx="45">
                  <c:v>1999</c:v>
                </c:pt>
                <c:pt idx="46">
                  <c:v>2000</c:v>
                </c:pt>
                <c:pt idx="47">
                  <c:v>2001</c:v>
                </c:pt>
                <c:pt idx="48">
                  <c:v>2002</c:v>
                </c:pt>
                <c:pt idx="49">
                  <c:v>2003</c:v>
                </c:pt>
                <c:pt idx="50">
                  <c:v>2004</c:v>
                </c:pt>
                <c:pt idx="51">
                  <c:v>2005</c:v>
                </c:pt>
                <c:pt idx="52">
                  <c:v>2006</c:v>
                </c:pt>
                <c:pt idx="53">
                  <c:v>2007</c:v>
                </c:pt>
                <c:pt idx="54">
                  <c:v>2008</c:v>
                </c:pt>
                <c:pt idx="55">
                  <c:v>2009</c:v>
                </c:pt>
                <c:pt idx="56">
                  <c:v>2010</c:v>
                </c:pt>
                <c:pt idx="57">
                  <c:v>2011</c:v>
                </c:pt>
                <c:pt idx="58">
                  <c:v>2012</c:v>
                </c:pt>
                <c:pt idx="59">
                  <c:v>2013</c:v>
                </c:pt>
                <c:pt idx="60">
                  <c:v>2014</c:v>
                </c:pt>
                <c:pt idx="61">
                  <c:v>2015</c:v>
                </c:pt>
                <c:pt idx="62">
                  <c:v>2016</c:v>
                </c:pt>
                <c:pt idx="63">
                  <c:v>2017</c:v>
                </c:pt>
                <c:pt idx="64">
                  <c:v>2018</c:v>
                </c:pt>
                <c:pt idx="65">
                  <c:v>2019</c:v>
                </c:pt>
              </c:numCache>
            </c:numRef>
          </c:cat>
          <c:val>
            <c:numRef>
              <c:f>rgdpnapc!$Z$3:$Z$68</c:f>
              <c:numCache>
                <c:formatCode>0</c:formatCode>
                <c:ptCount val="66"/>
                <c:pt idx="0">
                  <c:v>46.602252953567145</c:v>
                </c:pt>
                <c:pt idx="1">
                  <c:v>48.678908324938142</c:v>
                </c:pt>
                <c:pt idx="2">
                  <c:v>49.349757303782361</c:v>
                </c:pt>
                <c:pt idx="3">
                  <c:v>50.961626522575294</c:v>
                </c:pt>
                <c:pt idx="4">
                  <c:v>52.749793937173706</c:v>
                </c:pt>
                <c:pt idx="5">
                  <c:v>51.817932045059038</c:v>
                </c:pt>
                <c:pt idx="6">
                  <c:v>54.384559025551759</c:v>
                </c:pt>
                <c:pt idx="7">
                  <c:v>56.53677076655368</c:v>
                </c:pt>
                <c:pt idx="8">
                  <c:v>56.56424581005583</c:v>
                </c:pt>
                <c:pt idx="9">
                  <c:v>56.07427420093412</c:v>
                </c:pt>
                <c:pt idx="10">
                  <c:v>59.478890008242487</c:v>
                </c:pt>
                <c:pt idx="11">
                  <c:v>61.75702903196261</c:v>
                </c:pt>
                <c:pt idx="12">
                  <c:v>62.743841011081585</c:v>
                </c:pt>
                <c:pt idx="13">
                  <c:v>63.817657294624034</c:v>
                </c:pt>
                <c:pt idx="14">
                  <c:v>66.439234362121056</c:v>
                </c:pt>
                <c:pt idx="15">
                  <c:v>69.981225386940181</c:v>
                </c:pt>
                <c:pt idx="16">
                  <c:v>73.090484476600409</c:v>
                </c:pt>
                <c:pt idx="17">
                  <c:v>75.631926000549498</c:v>
                </c:pt>
                <c:pt idx="18">
                  <c:v>78.922062459932221</c:v>
                </c:pt>
                <c:pt idx="19">
                  <c:v>83.494367616082044</c:v>
                </c:pt>
                <c:pt idx="20">
                  <c:v>86.956223097353231</c:v>
                </c:pt>
                <c:pt idx="21">
                  <c:v>87.176023445370447</c:v>
                </c:pt>
                <c:pt idx="22">
                  <c:v>88.680282077113276</c:v>
                </c:pt>
                <c:pt idx="23">
                  <c:v>90.96757944866745</c:v>
                </c:pt>
                <c:pt idx="24">
                  <c:v>91.791830753732015</c:v>
                </c:pt>
                <c:pt idx="25">
                  <c:v>96.572488323106498</c:v>
                </c:pt>
                <c:pt idx="26" formatCode="General">
                  <c:v>100</c:v>
                </c:pt>
                <c:pt idx="27">
                  <c:v>97.632567084897886</c:v>
                </c:pt>
                <c:pt idx="28">
                  <c:v>94.820954299844317</c:v>
                </c:pt>
                <c:pt idx="29">
                  <c:v>92.563421558750804</c:v>
                </c:pt>
                <c:pt idx="30">
                  <c:v>93.941752907775438</c:v>
                </c:pt>
                <c:pt idx="31">
                  <c:v>92.998443080868213</c:v>
                </c:pt>
                <c:pt idx="32">
                  <c:v>95.033885886985985</c:v>
                </c:pt>
                <c:pt idx="33">
                  <c:v>96.130598040113568</c:v>
                </c:pt>
                <c:pt idx="34">
                  <c:v>94.800348017217701</c:v>
                </c:pt>
                <c:pt idx="35">
                  <c:v>93.710504624965665</c:v>
                </c:pt>
                <c:pt idx="36">
                  <c:v>93.103764080959806</c:v>
                </c:pt>
                <c:pt idx="37">
                  <c:v>95.931403974722969</c:v>
                </c:pt>
                <c:pt idx="38">
                  <c:v>98.772781390237213</c:v>
                </c:pt>
                <c:pt idx="39">
                  <c:v>101.70803187105048</c:v>
                </c:pt>
                <c:pt idx="40">
                  <c:v>105.47669200476234</c:v>
                </c:pt>
                <c:pt idx="41">
                  <c:v>103.16649876362305</c:v>
                </c:pt>
                <c:pt idx="42">
                  <c:v>105.74457367890834</c:v>
                </c:pt>
                <c:pt idx="43">
                  <c:v>110.36953933510397</c:v>
                </c:pt>
                <c:pt idx="44">
                  <c:v>111.83258540159356</c:v>
                </c:pt>
                <c:pt idx="45">
                  <c:v>109.57276307354154</c:v>
                </c:pt>
                <c:pt idx="46">
                  <c:v>111.45251396648045</c:v>
                </c:pt>
                <c:pt idx="47">
                  <c:v>109.26137924718381</c:v>
                </c:pt>
                <c:pt idx="48">
                  <c:v>106.00100741826175</c:v>
                </c:pt>
                <c:pt idx="49">
                  <c:v>108.8057514424398</c:v>
                </c:pt>
                <c:pt idx="50">
                  <c:v>114.17483286015204</c:v>
                </c:pt>
                <c:pt idx="51">
                  <c:v>118.63494825533475</c:v>
                </c:pt>
                <c:pt idx="52">
                  <c:v>124.35433647769945</c:v>
                </c:pt>
                <c:pt idx="53">
                  <c:v>130.80639252678819</c:v>
                </c:pt>
                <c:pt idx="54">
                  <c:v>133.84925359465154</c:v>
                </c:pt>
                <c:pt idx="55">
                  <c:v>128.56259730744574</c:v>
                </c:pt>
                <c:pt idx="56">
                  <c:v>136.15944683579082</c:v>
                </c:pt>
                <c:pt idx="57">
                  <c:v>141.56974081875629</c:v>
                </c:pt>
                <c:pt idx="58">
                  <c:v>142.7465885154318</c:v>
                </c:pt>
                <c:pt idx="59">
                  <c:v>145.221632017584</c:v>
                </c:pt>
                <c:pt idx="60">
                  <c:v>144.85987727813901</c:v>
                </c:pt>
                <c:pt idx="61">
                  <c:v>148.00348017217692</c:v>
                </c:pt>
                <c:pt idx="62">
                  <c:v>142.42833592819855</c:v>
                </c:pt>
                <c:pt idx="63">
                  <c:v>143.5844342878431</c:v>
                </c:pt>
                <c:pt idx="64">
                  <c:v>142.89566531508956</c:v>
                </c:pt>
                <c:pt idx="65">
                  <c:v>141.81349028772854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E7-4C27-80FC-2D2A7630C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0394752"/>
        <c:axId val="670400000"/>
      </c:lineChart>
      <c:catAx>
        <c:axId val="67039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670400000"/>
        <c:crosses val="autoZero"/>
        <c:auto val="1"/>
        <c:lblAlgn val="ctr"/>
        <c:lblOffset val="100"/>
        <c:noMultiLvlLbl val="0"/>
      </c:catAx>
      <c:valAx>
        <c:axId val="670400000"/>
        <c:scaling>
          <c:orientation val="minMax"/>
          <c:max val="5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R"/>
          </a:p>
        </c:txPr>
        <c:crossAx val="67039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6C8A12-425F-9F41-A1B0-B19AE63BE3F4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6ABAA1-2478-DC4F-9AF0-CC91AB502127}" type="slidenum">
              <a:rPr lang="pt-BR" smtClean="0"/>
              <a:t>‹#›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593465" y="5787972"/>
            <a:ext cx="3522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Luiz Carlos Bresser-Pereira</a:t>
            </a:r>
          </a:p>
          <a:p>
            <a:r>
              <a:rPr lang="pt-BR" sz="1600" dirty="0"/>
              <a:t>www.bresserpereira.org.br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8A12-425F-9F41-A1B0-B19AE63BE3F4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BAA1-2478-DC4F-9AF0-CC91AB50212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8A12-425F-9F41-A1B0-B19AE63BE3F4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BAA1-2478-DC4F-9AF0-CC91AB50212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sina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8A12-425F-9F41-A1B0-B19AE63BE3F4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BAA1-2478-DC4F-9AF0-CC91AB502127}" type="slidenum">
              <a:rPr lang="pt-BR" smtClean="0"/>
              <a:t>‹#›</a:t>
            </a:fld>
            <a:endParaRPr lang="pt-BR"/>
          </a:p>
        </p:txBody>
      </p:sp>
      <p:sp>
        <p:nvSpPr>
          <p:cNvPr id="6" name="TextBox 5"/>
          <p:cNvSpPr txBox="1"/>
          <p:nvPr userDrawn="1"/>
        </p:nvSpPr>
        <p:spPr>
          <a:xfrm>
            <a:off x="1698708" y="4000862"/>
            <a:ext cx="53627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pt-BR" sz="2800" dirty="0"/>
              <a:t>Luiz Carlos Bresser-Pereira</a:t>
            </a:r>
          </a:p>
          <a:p>
            <a:pPr marL="0" indent="0" algn="ctr">
              <a:buNone/>
            </a:pPr>
            <a:r>
              <a:rPr lang="pt-BR" sz="1800" dirty="0"/>
              <a:t>Professor Emérito da Fundação Getúlio Vargas</a:t>
            </a:r>
          </a:p>
          <a:p>
            <a:pPr marL="0" indent="0" algn="ctr">
              <a:buNone/>
            </a:pPr>
            <a:r>
              <a:rPr lang="pt-BR" sz="2400" dirty="0"/>
              <a:t>www.bresserpereira.org.br</a:t>
            </a:r>
          </a:p>
          <a:p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8A12-425F-9F41-A1B0-B19AE63BE3F4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BAA1-2478-DC4F-9AF0-CC91AB502127}" type="slidenum">
              <a:rPr lang="pt-BR" smtClean="0"/>
              <a:t>‹#›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8A12-425F-9F41-A1B0-B19AE63BE3F4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BAA1-2478-DC4F-9AF0-CC91AB502127}" type="slidenum">
              <a:rPr lang="pt-BR" smtClean="0"/>
              <a:t>‹#›</a:t>
            </a:fld>
            <a:endParaRPr lang="pt-B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8A12-425F-9F41-A1B0-B19AE63BE3F4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BAA1-2478-DC4F-9AF0-CC91AB502127}" type="slidenum">
              <a:rPr lang="pt-BR" smtClean="0"/>
              <a:t>‹#›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8A12-425F-9F41-A1B0-B19AE63BE3F4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BAA1-2478-DC4F-9AF0-CC91AB502127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8A12-425F-9F41-A1B0-B19AE63BE3F4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BAA1-2478-DC4F-9AF0-CC91AB502127}" type="slidenum">
              <a:rPr lang="pt-BR" smtClean="0"/>
              <a:t>‹#›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8A12-425F-9F41-A1B0-B19AE63BE3F4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BAA1-2478-DC4F-9AF0-CC91AB502127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B6C8A12-425F-9F41-A1B0-B19AE63BE3F4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ABAA1-2478-DC4F-9AF0-CC91AB502127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6C8A12-425F-9F41-A1B0-B19AE63BE3F4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6ABAA1-2478-DC4F-9AF0-CC91AB502127}" type="slidenum">
              <a:rPr lang="pt-BR" smtClean="0"/>
              <a:t>‹#›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DB6C8A12-425F-9F41-A1B0-B19AE63BE3F4}" type="datetimeFigureOut">
              <a:rPr lang="pt-BR" smtClean="0"/>
              <a:t>25/09/2020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16ABAA1-2478-DC4F-9AF0-CC91AB502127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 Model for Venezuela and the Dutch disease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Webinar “”Post </a:t>
            </a:r>
            <a:r>
              <a:rPr lang="en-US" sz="2200" dirty="0" err="1">
                <a:solidFill>
                  <a:schemeClr val="tx1"/>
                </a:solidFill>
              </a:rPr>
              <a:t>Covid</a:t>
            </a:r>
            <a:r>
              <a:rPr lang="en-US" sz="2200" dirty="0">
                <a:solidFill>
                  <a:schemeClr val="tx1"/>
                </a:solidFill>
              </a:rPr>
              <a:t> Socio-Economic Models”, Sep 25, 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sz="2000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/>
              <a:t>An</a:t>
            </a:r>
            <a:r>
              <a:rPr lang="pt-BR" dirty="0"/>
              <a:t> </a:t>
            </a:r>
            <a:r>
              <a:rPr lang="en-US" dirty="0"/>
              <a:t>organizer of this seminar asks whether the German “Coordinated Social Market Economy” model is a good alternative to Venezuela?</a:t>
            </a:r>
          </a:p>
          <a:p>
            <a:r>
              <a:rPr lang="en-US" dirty="0"/>
              <a:t>I say, yes, because it is </a:t>
            </a:r>
            <a:r>
              <a:rPr lang="en-US" dirty="0">
                <a:solidFill>
                  <a:schemeClr val="accent2"/>
                </a:solidFill>
              </a:rPr>
              <a:t>developmental model</a:t>
            </a:r>
            <a:r>
              <a:rPr lang="en-US" dirty="0"/>
              <a:t>,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Not</a:t>
            </a:r>
            <a:r>
              <a:rPr lang="en-US" dirty="0"/>
              <a:t> the German Social Market Economy from the 1980s to 2008, which was liberal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But</a:t>
            </a:r>
            <a:r>
              <a:rPr lang="en-US" dirty="0"/>
              <a:t> the German S.M.E. from the post-war </a:t>
            </a:r>
            <a:r>
              <a:rPr lang="en-US" dirty="0">
                <a:solidFill>
                  <a:schemeClr val="accent2"/>
                </a:solidFill>
              </a:rPr>
              <a:t>Golden Era </a:t>
            </a:r>
            <a:r>
              <a:rPr lang="en-US" dirty="0"/>
              <a:t>and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the one that Germany is beginning to </a:t>
            </a:r>
            <a:r>
              <a:rPr lang="en-US" dirty="0">
                <a:solidFill>
                  <a:schemeClr val="accent2"/>
                </a:solidFill>
              </a:rPr>
              <a:t>rebuild now</a:t>
            </a:r>
            <a:r>
              <a:rPr lang="en-US" dirty="0"/>
              <a:t>, after the 2008 crisis.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 Coordinated Social Market Economy?</a:t>
            </a:r>
          </a:p>
        </p:txBody>
      </p:sp>
    </p:spTree>
    <p:extLst>
      <p:ext uri="{BB962C8B-B14F-4D97-AF65-F5344CB8AC3E}">
        <p14:creationId xmlns:p14="http://schemas.microsoft.com/office/powerpoint/2010/main" val="92520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828C4A-2C1A-3749-9836-9607CFC8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Where the market is seen as an </a:t>
            </a:r>
            <a:r>
              <a:rPr lang="en-US" dirty="0">
                <a:solidFill>
                  <a:schemeClr val="accent2"/>
                </a:solidFill>
              </a:rPr>
              <a:t>unsurmountable institution </a:t>
            </a:r>
            <a:r>
              <a:rPr lang="en-US" dirty="0"/>
              <a:t>in coordinating the competitive sectors of an economy.</a:t>
            </a:r>
          </a:p>
          <a:p>
            <a:r>
              <a:rPr lang="en-US" dirty="0"/>
              <a:t>The state being required to coordinate: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>
                <a:solidFill>
                  <a:schemeClr val="accent2"/>
                </a:solidFill>
              </a:rPr>
              <a:t>non-competitive sectors</a:t>
            </a:r>
            <a:r>
              <a:rPr lang="en-US" dirty="0"/>
              <a:t>, mainly in the infrastructure. 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the five </a:t>
            </a:r>
            <a:r>
              <a:rPr lang="en-US" dirty="0">
                <a:solidFill>
                  <a:schemeClr val="accent2"/>
                </a:solidFill>
              </a:rPr>
              <a:t>macroeconomic prices (</a:t>
            </a:r>
            <a:r>
              <a:rPr lang="en-US" dirty="0"/>
              <a:t>the interest, the exchange, the wage, the inflation ant the profit rate) which the market is incapable of keeping right,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including the </a:t>
            </a:r>
            <a:r>
              <a:rPr lang="en-US" dirty="0">
                <a:solidFill>
                  <a:schemeClr val="accent2"/>
                </a:solidFill>
              </a:rPr>
              <a:t>profit rate </a:t>
            </a:r>
            <a:r>
              <a:rPr lang="en-US" dirty="0"/>
              <a:t>which must be satisfying for the competent companies.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in reducing economic inequality;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in fighting climate change.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2E65C8-91F8-1C49-9827-910D2E797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5300" dirty="0">
                <a:solidFill>
                  <a:schemeClr val="accent2"/>
                </a:solidFill>
              </a:rPr>
              <a:t>A developmental </a:t>
            </a:r>
            <a:br>
              <a:rPr lang="pt-BR" dirty="0">
                <a:solidFill>
                  <a:schemeClr val="accent2"/>
                </a:solidFill>
              </a:rPr>
            </a:br>
            <a:r>
              <a:rPr lang="pt-BR" dirty="0">
                <a:solidFill>
                  <a:schemeClr val="accent2"/>
                </a:solidFill>
              </a:rPr>
              <a:t>social </a:t>
            </a:r>
            <a:r>
              <a:rPr lang="pt-BR" dirty="0" err="1">
                <a:solidFill>
                  <a:schemeClr val="accent2"/>
                </a:solidFill>
              </a:rPr>
              <a:t>market</a:t>
            </a:r>
            <a:r>
              <a:rPr lang="pt-BR" dirty="0">
                <a:solidFill>
                  <a:schemeClr val="accent2"/>
                </a:solidFill>
              </a:rPr>
              <a:t> </a:t>
            </a:r>
            <a:r>
              <a:rPr lang="pt-BR" dirty="0" err="1">
                <a:solidFill>
                  <a:schemeClr val="accent2"/>
                </a:solidFill>
              </a:rPr>
              <a:t>economy</a:t>
            </a:r>
            <a:endParaRPr lang="pt-B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3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EB8CC0-44B2-784D-9BF4-139A4692B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fact that the Latin American countries </a:t>
            </a:r>
            <a:r>
              <a:rPr lang="en-US" dirty="0">
                <a:solidFill>
                  <a:schemeClr val="accent2"/>
                </a:solidFill>
              </a:rPr>
              <a:t>stopped</a:t>
            </a:r>
            <a:r>
              <a:rPr lang="en-US" dirty="0"/>
              <a:t> neutralizing the Dutch disease around 1990 is </a:t>
            </a:r>
            <a:r>
              <a:rPr lang="en-US" dirty="0">
                <a:solidFill>
                  <a:schemeClr val="accent2"/>
                </a:solidFill>
              </a:rPr>
              <a:t>the main cause </a:t>
            </a:r>
            <a:r>
              <a:rPr lang="en-US" dirty="0"/>
              <a:t>of the quasi-stagnation of the region since then, while East Asia continued to grow.</a:t>
            </a:r>
          </a:p>
          <a:p>
            <a:r>
              <a:rPr lang="en-US" dirty="0">
                <a:solidFill>
                  <a:schemeClr val="accent2"/>
                </a:solidFill>
              </a:rPr>
              <a:t>Definition:</a:t>
            </a:r>
            <a:r>
              <a:rPr lang="en-US" dirty="0"/>
              <a:t> The Dutch disease is a long-term overvaluation of the exchange rate of countries that may export commodities with a profit at an exchange rate substantially more appreciated that the exchange rate that manufacturing companies utilizing the best technology available in the world require.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C47BD7-1A5A-4E4E-B111-821CBE7A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</a:rPr>
              <a:t>In Venezuela the state must neutralize the Dutch disease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7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66672"/>
            <a:ext cx="8229600" cy="4525963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</a:rPr>
              <a:t>East-</a:t>
            </a:r>
            <a:r>
              <a:rPr lang="pt-BR" sz="3200" dirty="0" err="1">
                <a:solidFill>
                  <a:srgbClr val="FF0000"/>
                </a:solidFill>
              </a:rPr>
              <a:t>Asia</a:t>
            </a:r>
            <a:r>
              <a:rPr lang="pt-BR" sz="3200" dirty="0">
                <a:solidFill>
                  <a:srgbClr val="FF0000"/>
                </a:solidFill>
              </a:rPr>
              <a:t> &amp; Latin </a:t>
            </a:r>
            <a:r>
              <a:rPr lang="pt-BR" sz="3200" dirty="0" err="1">
                <a:solidFill>
                  <a:srgbClr val="FF0000"/>
                </a:solidFill>
              </a:rPr>
              <a:t>America</a:t>
            </a:r>
            <a:r>
              <a:rPr lang="pt-BR" sz="3200" dirty="0">
                <a:solidFill>
                  <a:srgbClr val="FF0000"/>
                </a:solidFill>
              </a:rPr>
              <a:t> Per Capita Growth (1954-2019, 1980=100)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7A23B12-9558-4BBF-ADF0-B11F0B80A3B2}"/>
              </a:ext>
            </a:extLst>
          </p:cNvPr>
          <p:cNvGraphicFramePr>
            <a:graphicFrameLocks/>
          </p:cNvGraphicFramePr>
          <p:nvPr/>
        </p:nvGraphicFramePr>
        <p:xfrm>
          <a:off x="377505" y="1423490"/>
          <a:ext cx="8441756" cy="4454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458B6E2-D57D-41F0-ADE3-2D49251C773A}"/>
              </a:ext>
            </a:extLst>
          </p:cNvPr>
          <p:cNvCxnSpPr/>
          <p:nvPr/>
        </p:nvCxnSpPr>
        <p:spPr>
          <a:xfrm flipV="1">
            <a:off x="4093828" y="1979802"/>
            <a:ext cx="0" cy="2919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FFC9F856-2756-482F-B173-4B838435D487}"/>
              </a:ext>
            </a:extLst>
          </p:cNvPr>
          <p:cNvSpPr txBox="1"/>
          <p:nvPr/>
        </p:nvSpPr>
        <p:spPr>
          <a:xfrm>
            <a:off x="3537961" y="5939406"/>
            <a:ext cx="5606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Source: Maddison Project Database (2018) &amp; World Bank Development Indicators (2020)</a:t>
            </a:r>
          </a:p>
          <a:p>
            <a:r>
              <a:rPr lang="en-US" sz="1000"/>
              <a:t>East-Asia: China, South Korea, Thailand and Singapore</a:t>
            </a:r>
          </a:p>
          <a:p>
            <a:r>
              <a:rPr lang="en-US" sz="1000"/>
              <a:t>Latin America: Brazil, Argentina, Mexico and Colombia</a:t>
            </a:r>
          </a:p>
        </p:txBody>
      </p:sp>
    </p:spTree>
    <p:extLst>
      <p:ext uri="{BB962C8B-B14F-4D97-AF65-F5344CB8AC3E}">
        <p14:creationId xmlns:p14="http://schemas.microsoft.com/office/powerpoint/2010/main" val="179005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E5F0B4-258A-BC43-A36F-926B92528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977" y="1481138"/>
            <a:ext cx="8048045" cy="45259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1F4B1D-D1C8-C844-B69A-95D5FC92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6908" y="274638"/>
            <a:ext cx="9957816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</a:rPr>
              <a:t>Current &amp; industrial equilibriums</a:t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>Exchange rate and the Dutch disease </a:t>
            </a:r>
          </a:p>
        </p:txBody>
      </p:sp>
    </p:spTree>
    <p:extLst>
      <p:ext uri="{BB962C8B-B14F-4D97-AF65-F5344CB8AC3E}">
        <p14:creationId xmlns:p14="http://schemas.microsoft.com/office/powerpoint/2010/main" val="75790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DB2485-3C5C-934A-9075-C9CF84E4E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countries where the Dutch disease was not so severe as in Venezuela were successful because,</a:t>
            </a:r>
          </a:p>
          <a:p>
            <a:r>
              <a:rPr lang="en-US" dirty="0"/>
              <a:t>The Latin American classical developmentalists or structuralists knew 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that </a:t>
            </a:r>
            <a:r>
              <a:rPr lang="en-US" dirty="0">
                <a:solidFill>
                  <a:schemeClr val="accent2"/>
                </a:solidFill>
              </a:rPr>
              <a:t>industrialization</a:t>
            </a:r>
            <a:r>
              <a:rPr lang="en-US" dirty="0"/>
              <a:t> was a condition for growth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that to industrialize we need </a:t>
            </a:r>
            <a:r>
              <a:rPr lang="en-US" dirty="0">
                <a:solidFill>
                  <a:schemeClr val="accent2"/>
                </a:solidFill>
              </a:rPr>
              <a:t>import tariffs.</a:t>
            </a:r>
          </a:p>
          <a:p>
            <a:r>
              <a:rPr lang="en-US" dirty="0"/>
              <a:t>So, we used tariffs based on the infant industry argument.</a:t>
            </a:r>
          </a:p>
          <a:p>
            <a:r>
              <a:rPr lang="en-US" dirty="0"/>
              <a:t>The real argument was the Dutch disease that we neutralized </a:t>
            </a:r>
            <a:r>
              <a:rPr lang="en-US" dirty="0">
                <a:solidFill>
                  <a:schemeClr val="accent2"/>
                </a:solidFill>
              </a:rPr>
              <a:t>intuitively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C5E6A3-1722-DE4F-91E1-4BD52383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How did we neutralize a market failure which we did not know?</a:t>
            </a:r>
          </a:p>
        </p:txBody>
      </p:sp>
    </p:spTree>
    <p:extLst>
      <p:ext uri="{BB962C8B-B14F-4D97-AF65-F5344CB8AC3E}">
        <p14:creationId xmlns:p14="http://schemas.microsoft.com/office/powerpoint/2010/main" val="2630452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11A68F-3AD0-544B-803D-7736EF605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Import tariffs </a:t>
            </a:r>
            <a:r>
              <a:rPr lang="en-US" dirty="0"/>
              <a:t>neutralize the Dutch disease only within the the domestic market.</a:t>
            </a:r>
          </a:p>
          <a:p>
            <a:r>
              <a:rPr lang="en-US" dirty="0"/>
              <a:t>On the export markets, Brazil, between 1967 and 1990, used </a:t>
            </a:r>
            <a:r>
              <a:rPr lang="en-US" dirty="0">
                <a:solidFill>
                  <a:schemeClr val="accent2"/>
                </a:solidFill>
              </a:rPr>
              <a:t>export subsidies</a:t>
            </a:r>
            <a:r>
              <a:rPr lang="en-US" dirty="0"/>
              <a:t> to neutralize the </a:t>
            </a:r>
            <a:r>
              <a:rPr lang="en-US" dirty="0" err="1"/>
              <a:t>diesease</a:t>
            </a:r>
            <a:r>
              <a:rPr lang="en-US" dirty="0"/>
              <a:t> and became a major exporter of manufactures.</a:t>
            </a:r>
          </a:p>
          <a:p>
            <a:r>
              <a:rPr lang="en-US" dirty="0"/>
              <a:t>A more technical, but politically more complicated policy is a </a:t>
            </a:r>
            <a:r>
              <a:rPr lang="en-US" dirty="0">
                <a:solidFill>
                  <a:schemeClr val="accent2"/>
                </a:solidFill>
              </a:rPr>
              <a:t>variable tax on the exports of commodities</a:t>
            </a:r>
            <a:r>
              <a:rPr lang="en-US" dirty="0"/>
              <a:t>.</a:t>
            </a:r>
          </a:p>
          <a:p>
            <a:r>
              <a:rPr lang="en-US" dirty="0"/>
              <a:t>In the case of Venezuela, both mechanisms should be used.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79426A-5F42-DC4D-BF7A-A225E815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Neutralization of the Dutch disease </a:t>
            </a:r>
          </a:p>
        </p:txBody>
      </p:sp>
    </p:spTree>
    <p:extLst>
      <p:ext uri="{BB962C8B-B14F-4D97-AF65-F5344CB8AC3E}">
        <p14:creationId xmlns:p14="http://schemas.microsoft.com/office/powerpoint/2010/main" val="1305118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008E5F-E358-864F-9A6C-37DCEA9BE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while </a:t>
            </a:r>
          </a:p>
          <a:p>
            <a:pPr marL="109728" indent="0" algn="ctr">
              <a:buNone/>
            </a:pPr>
            <a:r>
              <a:rPr lang="en-US" sz="3200" dirty="0">
                <a:solidFill>
                  <a:schemeClr val="accent2"/>
                </a:solidFill>
              </a:rPr>
              <a:t>the East Asian countries did not have Dutch disease and opened more moderately</a:t>
            </a:r>
            <a:endParaRPr lang="en-US" dirty="0">
              <a:solidFill>
                <a:schemeClr val="accent2"/>
              </a:solidFill>
            </a:endParaRPr>
          </a:p>
          <a:p>
            <a:pPr marL="109728" indent="0" algn="ctr">
              <a:buNone/>
            </a:pPr>
            <a:r>
              <a:rPr lang="en-US" dirty="0"/>
              <a:t>We know the outcome.</a:t>
            </a:r>
          </a:p>
          <a:p>
            <a:pPr marL="109728" indent="0">
              <a:buNone/>
            </a:pPr>
            <a:r>
              <a:rPr lang="en-US" dirty="0"/>
              <a:t>Using the theory and a complete econometric test myself and two younger colleagues showed that fully in the paper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accent2"/>
                </a:solidFill>
              </a:rPr>
              <a:t>“An alternative to the middle-income trap”</a:t>
            </a:r>
          </a:p>
          <a:p>
            <a:pPr marL="109728" indent="0">
              <a:buNone/>
            </a:pPr>
            <a:r>
              <a:rPr lang="en-BR" sz="2200" dirty="0"/>
              <a:t>Bresser-Pereira, Luiz Carlos; Eliane Cristina Araújo; Samuel Costa Peres (2020), “An alternative to the middle-income trap”.</a:t>
            </a:r>
            <a:r>
              <a:rPr lang="en-BR" sz="2200" i="1" dirty="0"/>
              <a:t> Structural Change and Economic Dynamics</a:t>
            </a:r>
            <a:r>
              <a:rPr lang="en-BR" sz="2200" dirty="0"/>
              <a:t>, 52, March: 294-312</a:t>
            </a:r>
            <a:r>
              <a:rPr lang="en-BR" dirty="0"/>
              <a:t>.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2659DA-D2FF-AE45-B0B1-9DEFCB2A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In 1990 we open radically our economies</a:t>
            </a:r>
          </a:p>
        </p:txBody>
      </p:sp>
    </p:spTree>
    <p:extLst>
      <p:ext uri="{BB962C8B-B14F-4D97-AF65-F5344CB8AC3E}">
        <p14:creationId xmlns:p14="http://schemas.microsoft.com/office/powerpoint/2010/main" val="1162596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zul-L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 bwMode="auto">
        <a:blipFill>
          <a:blip xmlns:r="http://schemas.openxmlformats.org/officeDocument/2006/relationships" r:embed="rId1">
            <a:alphaModFix amt="50000"/>
          </a:blip>
          <a:tile tx="0" ty="0" sx="50000" sy="50000" flip="none" algn="t"/>
        </a:blipFill>
        <a:ln w="12700" cap="rnd" cmpd="thickThin" algn="ctr">
          <a:noFill/>
          <a:prstDash val="solid"/>
        </a:ln>
        <a:effectLst>
          <a:fillOverlay blend="mult">
            <a:gradFill flip="none" rotWithShape="1">
              <a:gsLst>
                <a:gs pos="0">
                  <a:schemeClr val="accent1">
                    <a:shade val="20000"/>
                    <a:satMod val="176000"/>
                    <a:alpha val="100000"/>
                  </a:schemeClr>
                </a:gs>
                <a:gs pos="18000">
                  <a:schemeClr val="accent1">
                    <a:shade val="48000"/>
                    <a:satMod val="153000"/>
                    <a:alpha val="100000"/>
                  </a:schemeClr>
                </a:gs>
                <a:gs pos="43000">
                  <a:schemeClr val="accent1">
                    <a:tint val="86000"/>
                    <a:satMod val="149000"/>
                    <a:alpha val="100000"/>
                  </a:schemeClr>
                </a:gs>
                <a:gs pos="45000">
                  <a:schemeClr val="accent1">
                    <a:tint val="85000"/>
                    <a:satMod val="150000"/>
                    <a:alpha val="100000"/>
                  </a:schemeClr>
                </a:gs>
                <a:gs pos="50000">
                  <a:schemeClr val="accent1">
                    <a:tint val="86000"/>
                    <a:satMod val="149000"/>
                    <a:alpha val="100000"/>
                  </a:schemeClr>
                </a:gs>
                <a:gs pos="79000">
                  <a:schemeClr val="accent1">
                    <a:shade val="53000"/>
                    <a:satMod val="150000"/>
                    <a:alpha val="100000"/>
                  </a:schemeClr>
                </a:gs>
                <a:gs pos="100000">
                  <a:schemeClr val="accent1">
                    <a:shade val="25000"/>
                    <a:satMod val="170000"/>
                    <a:alpha val="100000"/>
                  </a:schemeClr>
                </a:gs>
              </a:gsLst>
              <a:lin ang="450000" scaled="1"/>
              <a:tileRect/>
            </a:gradFill>
          </a:fillOverlay>
        </a:effectLst>
      </a:spPr>
      <a:bodyPr vert="horz" wrap="square" lIns="91440" tIns="45720" rIns="91440" bIns="45720" anchor="ctr" compatLnSpc="1"/>
      <a:lstStyle>
        <a:defPPr algn="ctr" eaLnBrk="1" latinLnBrk="0" hangingPunct="1">
          <a:defRPr kumimoji="0"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0C1CC8D2-F05A-3046-BE59-FF5786B4062E}" vid="{82918FAE-180A-9540-BF6F-C98B14EEBE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Azul-LC</Template>
  <TotalTime>385</TotalTime>
  <Words>587</Words>
  <Application>Microsoft Macintosh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Lucida Sans Unicode</vt:lpstr>
      <vt:lpstr>Verdana</vt:lpstr>
      <vt:lpstr>Wingdings 2</vt:lpstr>
      <vt:lpstr>Wingdings 3</vt:lpstr>
      <vt:lpstr>Azul-LC</vt:lpstr>
      <vt:lpstr>A Model for Venezuela and the Dutch disease Webinar “”Post Covid Socio-Economic Models”, Sep 25, 2020</vt:lpstr>
      <vt:lpstr>A Coordinated Social Market Economy?</vt:lpstr>
      <vt:lpstr>A developmental  social market economy</vt:lpstr>
      <vt:lpstr>In Venezuela the state must neutralize the Dutch disease</vt:lpstr>
      <vt:lpstr>East-Asia &amp; Latin America Per Capita Growth (1954-2019, 1980=100)</vt:lpstr>
      <vt:lpstr>Current &amp; industrial equilibriums Exchange rate and the Dutch disease </vt:lpstr>
      <vt:lpstr>How did we neutralize a market failure which we did not know?</vt:lpstr>
      <vt:lpstr>Neutralization of the Dutch disease </vt:lpstr>
      <vt:lpstr>In 1990 we open radically our economies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Socially CoordWebinar on the Venezuelan Crisis:  Organized by Keith</dc:title>
  <dc:creator>1234</dc:creator>
  <cp:lastModifiedBy>1234</cp:lastModifiedBy>
  <cp:revision>13</cp:revision>
  <dcterms:created xsi:type="dcterms:W3CDTF">2020-09-24T21:03:44Z</dcterms:created>
  <dcterms:modified xsi:type="dcterms:W3CDTF">2020-09-25T16:22:51Z</dcterms:modified>
</cp:coreProperties>
</file>