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</p:sldIdLst>
  <p:sldSz cx="9144000" cy="6858000" type="screen4x3"/>
  <p:notesSz cx="6858000" cy="9144000"/>
  <p:defaultTextStyle>
    <a:defPPr>
      <a:defRPr lang="pt-B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234" initials="1234" lastIdx="1" clrIdx="0">
    <p:extLst>
      <p:ext uri="{19B8F6BF-5375-455C-9EA6-DF929625EA0E}">
        <p15:presenceInfo xmlns:p15="http://schemas.microsoft.com/office/powerpoint/2012/main" userId="1234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063"/>
    <p:restoredTop sz="94771"/>
  </p:normalViewPr>
  <p:slideViewPr>
    <p:cSldViewPr snapToGrid="0" snapToObjects="1">
      <p:cViewPr varScale="1">
        <p:scale>
          <a:sx n="110" d="100"/>
          <a:sy n="110" d="100"/>
        </p:scale>
        <p:origin x="3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B6C8A12-425F-9F41-A1B0-B19AE63BE3F4}" type="datetimeFigureOut">
              <a:rPr lang="pt-BR" smtClean="0"/>
              <a:t>25/09/2020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6ABAA1-2478-DC4F-9AF0-CC91AB502127}" type="slidenum">
              <a:rPr lang="pt-BR" smtClean="0"/>
              <a:t>‹#›</a:t>
            </a:fld>
            <a:endParaRPr lang="pt-BR"/>
          </a:p>
        </p:txBody>
      </p:sp>
      <p:sp>
        <p:nvSpPr>
          <p:cNvPr id="13" name="TextBox 12"/>
          <p:cNvSpPr txBox="1"/>
          <p:nvPr/>
        </p:nvSpPr>
        <p:spPr>
          <a:xfrm>
            <a:off x="593465" y="5787972"/>
            <a:ext cx="3522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Luiz Carlos Bresser-Pereira</a:t>
            </a:r>
          </a:p>
          <a:p>
            <a:r>
              <a:rPr lang="pt-BR" sz="1600" dirty="0"/>
              <a:t>www.bresserpereira.org.br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8A12-425F-9F41-A1B0-B19AE63BE3F4}" type="datetimeFigureOut">
              <a:rPr lang="pt-BR" smtClean="0"/>
              <a:t>25/09/2020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ABAA1-2478-DC4F-9AF0-CC91AB50212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8A12-425F-9F41-A1B0-B19AE63BE3F4}" type="datetimeFigureOut">
              <a:rPr lang="pt-BR" smtClean="0"/>
              <a:t>25/09/2020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ABAA1-2478-DC4F-9AF0-CC91AB50212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ssinat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8A12-425F-9F41-A1B0-B19AE63BE3F4}" type="datetimeFigureOut">
              <a:rPr lang="pt-BR" smtClean="0"/>
              <a:t>25/09/2020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ABAA1-2478-DC4F-9AF0-CC91AB502127}" type="slidenum">
              <a:rPr lang="pt-BR" smtClean="0"/>
              <a:t>‹#›</a:t>
            </a:fld>
            <a:endParaRPr lang="pt-BR"/>
          </a:p>
        </p:txBody>
      </p:sp>
      <p:sp>
        <p:nvSpPr>
          <p:cNvPr id="6" name="TextBox 5"/>
          <p:cNvSpPr txBox="1"/>
          <p:nvPr userDrawn="1"/>
        </p:nvSpPr>
        <p:spPr>
          <a:xfrm>
            <a:off x="1698708" y="4000862"/>
            <a:ext cx="536272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 algn="ctr">
              <a:buNone/>
            </a:pPr>
            <a:r>
              <a:rPr lang="pt-BR" sz="2800" dirty="0"/>
              <a:t>Luiz Carlos Bresser-Pereira</a:t>
            </a:r>
          </a:p>
          <a:p>
            <a:pPr marL="0" indent="0" algn="ctr">
              <a:buNone/>
            </a:pPr>
            <a:r>
              <a:rPr lang="pt-BR" sz="1800" dirty="0"/>
              <a:t>Professor Emérito da Fundação Getúlio Vargas</a:t>
            </a:r>
          </a:p>
          <a:p>
            <a:pPr marL="0" indent="0" algn="ctr">
              <a:buNone/>
            </a:pPr>
            <a:r>
              <a:rPr lang="pt-BR" sz="2400" dirty="0"/>
              <a:t>www.bresserpereira.org.br</a:t>
            </a:r>
          </a:p>
          <a:p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8A12-425F-9F41-A1B0-B19AE63BE3F4}" type="datetimeFigureOut">
              <a:rPr lang="pt-BR" smtClean="0"/>
              <a:t>25/09/2020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ABAA1-2478-DC4F-9AF0-CC91AB502127}" type="slidenum">
              <a:rPr lang="pt-BR" smtClean="0"/>
              <a:t>‹#›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8A12-425F-9F41-A1B0-B19AE63BE3F4}" type="datetimeFigureOut">
              <a:rPr lang="pt-BR" smtClean="0"/>
              <a:t>25/09/2020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ABAA1-2478-DC4F-9AF0-CC91AB502127}" type="slidenum">
              <a:rPr lang="pt-BR" smtClean="0"/>
              <a:t>‹#›</a:t>
            </a:fld>
            <a:endParaRPr lang="pt-B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8A12-425F-9F41-A1B0-B19AE63BE3F4}" type="datetimeFigureOut">
              <a:rPr lang="pt-BR" smtClean="0"/>
              <a:t>25/09/2020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ABAA1-2478-DC4F-9AF0-CC91AB502127}" type="slidenum">
              <a:rPr lang="pt-BR" smtClean="0"/>
              <a:t>‹#›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8A12-425F-9F41-A1B0-B19AE63BE3F4}" type="datetimeFigureOut">
              <a:rPr lang="pt-BR" smtClean="0"/>
              <a:t>25/09/2020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ABAA1-2478-DC4F-9AF0-CC91AB502127}" type="slidenum">
              <a:rPr lang="pt-BR" smtClean="0"/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8A12-425F-9F41-A1B0-B19AE63BE3F4}" type="datetimeFigureOut">
              <a:rPr lang="pt-BR" smtClean="0"/>
              <a:t>25/09/2020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ABAA1-2478-DC4F-9AF0-CC91AB502127}" type="slidenum">
              <a:rPr lang="pt-BR" smtClean="0"/>
              <a:t>‹#›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8A12-425F-9F41-A1B0-B19AE63BE3F4}" type="datetimeFigureOut">
              <a:rPr lang="pt-BR" smtClean="0"/>
              <a:t>25/09/2020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ABAA1-2478-DC4F-9AF0-CC91AB50212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B6C8A12-425F-9F41-A1B0-B19AE63BE3F4}" type="datetimeFigureOut">
              <a:rPr lang="pt-BR" smtClean="0"/>
              <a:t>25/09/2020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ABAA1-2478-DC4F-9AF0-CC91AB502127}" type="slidenum">
              <a:rPr lang="pt-BR" smtClean="0"/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B6C8A12-425F-9F41-A1B0-B19AE63BE3F4}" type="datetimeFigureOut">
              <a:rPr lang="pt-BR" smtClean="0"/>
              <a:t>25/09/2020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16ABAA1-2478-DC4F-9AF0-CC91AB502127}" type="slidenum">
              <a:rPr lang="pt-BR" smtClean="0"/>
              <a:t>‹#›</a:t>
            </a:fld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DB6C8A12-425F-9F41-A1B0-B19AE63BE3F4}" type="datetimeFigureOut">
              <a:rPr lang="pt-BR" smtClean="0"/>
              <a:t>25/09/2020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16ABAA1-2478-DC4F-9AF0-CC91AB502127}" type="slidenum">
              <a:rPr lang="pt-BR" smtClean="0"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3600" dirty="0">
                <a:solidFill>
                  <a:srgbClr val="FF0000"/>
                </a:solidFill>
              </a:rPr>
              <a:t>No Brasil, que tem o SUS, o bem comum tem prioridade sobre a propriedade industrial</a:t>
            </a:r>
            <a:br>
              <a:rPr lang="pt-BR" sz="3600" dirty="0">
                <a:solidFill>
                  <a:srgbClr val="FF0000"/>
                </a:solidFill>
              </a:rPr>
            </a:br>
            <a:r>
              <a:rPr lang="pt-BR" sz="1800" dirty="0">
                <a:solidFill>
                  <a:schemeClr val="tx1"/>
                </a:solidFill>
              </a:rPr>
              <a:t>Painel no Congresso Todos Juntos Contra o Câncer, 25.9.2020</a:t>
            </a:r>
            <a:endParaRPr lang="pt-BR" sz="3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t-BR" sz="2000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pt-BR" dirty="0"/>
              <a:t>Aos </a:t>
            </a:r>
            <a:r>
              <a:rPr lang="pt-BR" dirty="0">
                <a:solidFill>
                  <a:schemeClr val="accent2"/>
                </a:solidFill>
              </a:rPr>
              <a:t>tratados internacionais </a:t>
            </a:r>
            <a:r>
              <a:rPr lang="pt-BR" dirty="0"/>
              <a:t>que seu governo assina?</a:t>
            </a:r>
          </a:p>
          <a:p>
            <a:pPr>
              <a:buFontTx/>
              <a:buChar char="-"/>
            </a:pPr>
            <a:r>
              <a:rPr lang="pt-BR" dirty="0"/>
              <a:t>Ou ao </a:t>
            </a:r>
            <a:r>
              <a:rPr lang="pt-BR" dirty="0">
                <a:solidFill>
                  <a:schemeClr val="accent2"/>
                </a:solidFill>
              </a:rPr>
              <a:t>direito universal à saúde </a:t>
            </a:r>
            <a:r>
              <a:rPr lang="pt-BR" dirty="0"/>
              <a:t>definido pela Constituição de 1988, e, portanto, ao SUS?</a:t>
            </a:r>
          </a:p>
          <a:p>
            <a:r>
              <a:rPr lang="pt-BR" dirty="0"/>
              <a:t>Feita a pergunta nesses termos, a resposta torna-se evidente</a:t>
            </a:r>
            <a:r>
              <a:rPr lang="pt-BR" dirty="0">
                <a:solidFill>
                  <a:schemeClr val="accent2"/>
                </a:solidFill>
              </a:rPr>
              <a:t>: a prioridade é a dos brasileiros e de sua Constituição</a:t>
            </a:r>
            <a:r>
              <a:rPr lang="pt-BR" dirty="0"/>
              <a:t>.</a:t>
            </a:r>
          </a:p>
          <a:p>
            <a:r>
              <a:rPr lang="pt-BR" dirty="0"/>
              <a:t>Como pode o Estado  (e sua restrição fiscal) garantir o direito dos seus cidadãos quando laboratórios cobram preços extorsivos para </a:t>
            </a:r>
            <a:r>
              <a:rPr lang="pt-BR" dirty="0">
                <a:solidFill>
                  <a:schemeClr val="accent2"/>
                </a:solidFill>
              </a:rPr>
              <a:t>medicamentos essenciais</a:t>
            </a:r>
            <a:r>
              <a:rPr lang="pt-BR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rgbClr val="FF0000"/>
                </a:solidFill>
              </a:rPr>
              <a:t>Qual é a obrigação maior do Estado brasileiro? </a:t>
            </a:r>
          </a:p>
        </p:txBody>
      </p:sp>
    </p:spTree>
    <p:extLst>
      <p:ext uri="{BB962C8B-B14F-4D97-AF65-F5344CB8AC3E}">
        <p14:creationId xmlns:p14="http://schemas.microsoft.com/office/powerpoint/2010/main" val="925203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44403A9-BFE5-0C46-BBF3-3BF02F6C6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A lei de propriedade industrial não incluía os medicamentos.</a:t>
            </a:r>
          </a:p>
          <a:p>
            <a:pPr marL="109728" indent="0" algn="ctr">
              <a:buNone/>
            </a:pPr>
            <a:r>
              <a:rPr lang="pt-BR" sz="3200" dirty="0">
                <a:solidFill>
                  <a:schemeClr val="accent2"/>
                </a:solidFill>
              </a:rPr>
              <a:t>Em 1996, no quadro da OMC, o Brasil cedeu</a:t>
            </a:r>
            <a:r>
              <a:rPr lang="pt-BR" sz="3200" dirty="0"/>
              <a:t>. </a:t>
            </a:r>
            <a:r>
              <a:rPr lang="pt-BR" sz="2800" dirty="0"/>
              <a:t>(Lei 5.772/71)</a:t>
            </a:r>
            <a:endParaRPr lang="pt-BR" sz="2000" dirty="0"/>
          </a:p>
          <a:p>
            <a:pPr marL="109728" indent="0">
              <a:buNone/>
            </a:pPr>
            <a:r>
              <a:rPr lang="pt-BR" dirty="0"/>
              <a:t>Uma </a:t>
            </a:r>
            <a:r>
              <a:rPr lang="pt-BR" dirty="0">
                <a:solidFill>
                  <a:schemeClr val="accent2"/>
                </a:solidFill>
              </a:rPr>
              <a:t>OMC</a:t>
            </a:r>
            <a:r>
              <a:rPr lang="pt-BR" dirty="0"/>
              <a:t> criada em 1994 para defender os interesses dos países ricos.</a:t>
            </a:r>
          </a:p>
          <a:p>
            <a:pPr marL="109728" indent="0">
              <a:buNone/>
            </a:pPr>
            <a:r>
              <a:rPr lang="pt-BR" dirty="0"/>
              <a:t>Cujo acordo TRIPS passou a tratar os medicamentos como qualquer outra mercadoria.*</a:t>
            </a:r>
          </a:p>
          <a:p>
            <a:pPr marL="109728" indent="0">
              <a:buNone/>
            </a:pPr>
            <a:r>
              <a:rPr lang="pt-BR" dirty="0"/>
              <a:t>Uma lei de um Brasil que voltara a ser semicolonial em 1990, com a abertura comercial e financeira.</a:t>
            </a:r>
          </a:p>
          <a:p>
            <a:pPr marL="109728" indent="0">
              <a:buNone/>
            </a:pPr>
            <a:r>
              <a:rPr lang="pt-BR" sz="1400" dirty="0"/>
              <a:t>*TRIPS - Aspectos dos Direitos de Propriedade Intelectual Relacionados ao </a:t>
            </a:r>
            <a:r>
              <a:rPr lang="pt-BR" sz="1400" dirty="0" err="1"/>
              <a:t>Comércio</a:t>
            </a:r>
            <a:r>
              <a:rPr lang="pt-BR" sz="1400" dirty="0"/>
              <a:t>.</a:t>
            </a:r>
            <a:endParaRPr lang="pt-BR" dirty="0"/>
          </a:p>
          <a:p>
            <a:pPr marL="109728" indent="0">
              <a:buNone/>
            </a:pPr>
            <a:endParaRPr lang="pt-BR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63268BD-65D0-D945-8A91-A9BC8DB5A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2"/>
                </a:solidFill>
              </a:rPr>
              <a:t>Até 1996 </a:t>
            </a:r>
            <a:br>
              <a:rPr lang="pt-BR" dirty="0">
                <a:solidFill>
                  <a:schemeClr val="accent2"/>
                </a:solidFill>
              </a:rPr>
            </a:br>
            <a:r>
              <a:rPr lang="pt-BR" dirty="0">
                <a:solidFill>
                  <a:schemeClr val="accent2"/>
                </a:solidFill>
              </a:rPr>
              <a:t>o Brasil resistia à pressão </a:t>
            </a:r>
          </a:p>
        </p:txBody>
      </p:sp>
    </p:spTree>
    <p:extLst>
      <p:ext uri="{BB962C8B-B14F-4D97-AF65-F5344CB8AC3E}">
        <p14:creationId xmlns:p14="http://schemas.microsoft.com/office/powerpoint/2010/main" val="4069754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B99B249-49C7-7843-B57D-CEC5D35E4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A servidão voluntária é a disposição do dominado de </a:t>
            </a:r>
            <a:r>
              <a:rPr lang="pt-BR" dirty="0">
                <a:solidFill>
                  <a:schemeClr val="accent2"/>
                </a:solidFill>
              </a:rPr>
              <a:t>exceder às exigências e expectativas do senhor </a:t>
            </a:r>
            <a:r>
              <a:rPr lang="pt-BR" dirty="0"/>
              <a:t>em sua submissão.</a:t>
            </a:r>
          </a:p>
          <a:p>
            <a:r>
              <a:rPr lang="pt-BR" dirty="0"/>
              <a:t>Foi o que fez o Brasil. Tinha 10 anos para se adaptar ao acordo, mas em menos de 10 anos editou a </a:t>
            </a:r>
            <a:r>
              <a:rPr lang="pt-BR" dirty="0">
                <a:solidFill>
                  <a:schemeClr val="accent2"/>
                </a:solidFill>
              </a:rPr>
              <a:t>lei 5.772/71 </a:t>
            </a:r>
            <a:r>
              <a:rPr lang="pt-BR" dirty="0"/>
              <a:t>na qual </a:t>
            </a:r>
            <a:r>
              <a:rPr lang="pt-BR" dirty="0">
                <a:solidFill>
                  <a:schemeClr val="accent2"/>
                </a:solidFill>
              </a:rPr>
              <a:t>foi além </a:t>
            </a:r>
            <a:r>
              <a:rPr lang="pt-BR" dirty="0"/>
              <a:t>do que era pedido. Incluiu um mecanismo de revalidação de patentes no exterior (o </a:t>
            </a:r>
            <a:r>
              <a:rPr lang="pt-BR" i="1" dirty="0">
                <a:solidFill>
                  <a:schemeClr val="accent2"/>
                </a:solidFill>
              </a:rPr>
              <a:t>pipeline</a:t>
            </a:r>
            <a:r>
              <a:rPr lang="pt-BR" dirty="0"/>
              <a:t>), que permite que medicamentos que já entraram no domínio público voltem ao domínio privado</a:t>
            </a:r>
            <a:r>
              <a:rPr lang="pt-BR" i="1" dirty="0"/>
              <a:t>.  </a:t>
            </a:r>
            <a:endParaRPr lang="pt-BR" dirty="0"/>
          </a:p>
          <a:p>
            <a:endParaRPr lang="pt-BR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B93703B-1FE2-874D-8BD0-56D3229FF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solidFill>
                  <a:schemeClr val="accent2"/>
                </a:solidFill>
              </a:rPr>
              <a:t>Um caso de servidão voluntária</a:t>
            </a:r>
          </a:p>
        </p:txBody>
      </p:sp>
    </p:spTree>
    <p:extLst>
      <p:ext uri="{BB962C8B-B14F-4D97-AF65-F5344CB8AC3E}">
        <p14:creationId xmlns:p14="http://schemas.microsoft.com/office/powerpoint/2010/main" val="2036180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6F81D53-533D-7444-A762-EB60ECCC0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Para reformar essa lei em alguns pontos.</a:t>
            </a:r>
          </a:p>
          <a:p>
            <a:r>
              <a:rPr lang="pt-BR" dirty="0"/>
              <a:t>Para impedir que o INPI conceda patentes a medicamentos sem consultar a ANVISA.</a:t>
            </a:r>
          </a:p>
          <a:p>
            <a:r>
              <a:rPr lang="pt-BR" dirty="0"/>
              <a:t>Para se rejeitarem os projetos de lei que reforçam a propriedade industrial ao invés de pô-la a serviço da nação.</a:t>
            </a:r>
          </a:p>
          <a:p>
            <a:r>
              <a:rPr lang="pt-BR" dirty="0"/>
              <a:t>Para que se faça uso pleno dos mecanismo de flexibilização da lei como a licença compulsória, a importação paralela de medicamentos, o uso mais amplo dos medicamentos genéricos.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C028136-2FF4-9740-8C6A-32C0E3083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solidFill>
                  <a:schemeClr val="accent2"/>
                </a:solidFill>
              </a:rPr>
              <a:t>Há muita gente lutando para </a:t>
            </a:r>
          </a:p>
        </p:txBody>
      </p:sp>
    </p:spTree>
    <p:extLst>
      <p:ext uri="{BB962C8B-B14F-4D97-AF65-F5344CB8AC3E}">
        <p14:creationId xmlns:p14="http://schemas.microsoft.com/office/powerpoint/2010/main" val="671111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CD334C6-8BD4-B946-83E7-9C68C4FDE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Foi criado em 2001.</a:t>
            </a:r>
          </a:p>
          <a:p>
            <a:r>
              <a:rPr lang="pt-BR" dirty="0"/>
              <a:t>É formado por organizações da sociedade civil brasileira e duas internacionais, além de alguns ativistas e pesquisadores. </a:t>
            </a:r>
          </a:p>
          <a:p>
            <a:r>
              <a:rPr lang="pt-BR" dirty="0"/>
              <a:t>Em seu site estão todos os projetos de lei que é preciso apoiar e os que é necessário rejeitar.</a:t>
            </a:r>
          </a:p>
          <a:p>
            <a:endParaRPr lang="pt-BR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860F51E-41ED-444E-A57E-117BE1898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2800" dirty="0">
                <a:solidFill>
                  <a:schemeClr val="accent2"/>
                </a:solidFill>
              </a:rPr>
              <a:t>O Grupo de Trabalho sobre Propriedade Industrial (GTPI), luta por esses objetivos</a:t>
            </a:r>
          </a:p>
        </p:txBody>
      </p:sp>
    </p:spTree>
    <p:extLst>
      <p:ext uri="{BB962C8B-B14F-4D97-AF65-F5344CB8AC3E}">
        <p14:creationId xmlns:p14="http://schemas.microsoft.com/office/powerpoint/2010/main" val="2281362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7167D3-5CF0-0C46-9D03-C9CF9FE94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Que leis que violam o </a:t>
            </a:r>
            <a:r>
              <a:rPr lang="pt-BR" dirty="0">
                <a:solidFill>
                  <a:schemeClr val="accent2"/>
                </a:solidFill>
              </a:rPr>
              <a:t>direito a vida </a:t>
            </a:r>
            <a:r>
              <a:rPr lang="pt-BR" dirty="0"/>
              <a:t>são inaceitáveis.</a:t>
            </a:r>
          </a:p>
          <a:p>
            <a:r>
              <a:rPr lang="pt-BR" dirty="0"/>
              <a:t>Que no Brasil o </a:t>
            </a:r>
            <a:r>
              <a:rPr lang="pt-BR" dirty="0">
                <a:solidFill>
                  <a:schemeClr val="accent2"/>
                </a:solidFill>
              </a:rPr>
              <a:t>SUS</a:t>
            </a:r>
            <a:r>
              <a:rPr lang="pt-BR" dirty="0"/>
              <a:t> é uma grande conquista que afirma esse direito.</a:t>
            </a:r>
          </a:p>
          <a:p>
            <a:r>
              <a:rPr lang="pt-BR" dirty="0"/>
              <a:t>Mas ele é ameaçado por patentes e preços </a:t>
            </a:r>
            <a:r>
              <a:rPr lang="pt-BR" dirty="0">
                <a:solidFill>
                  <a:schemeClr val="accent2"/>
                </a:solidFill>
              </a:rPr>
              <a:t>abusivos</a:t>
            </a:r>
            <a:r>
              <a:rPr lang="pt-BR" dirty="0"/>
              <a:t>.</a:t>
            </a:r>
          </a:p>
          <a:p>
            <a:r>
              <a:rPr lang="pt-BR" dirty="0"/>
              <a:t>Não apenas cabe aos legisladores </a:t>
            </a:r>
            <a:r>
              <a:rPr lang="pt-BR" dirty="0">
                <a:solidFill>
                  <a:schemeClr val="accent2"/>
                </a:solidFill>
              </a:rPr>
              <a:t>reformar</a:t>
            </a:r>
            <a:r>
              <a:rPr lang="pt-BR" dirty="0"/>
              <a:t> a lei.</a:t>
            </a:r>
          </a:p>
          <a:p>
            <a:r>
              <a:rPr lang="pt-BR" dirty="0"/>
              <a:t>Cabe a quem estiver no governo interpretá-la de acordo com os princípios da Constituição.</a:t>
            </a:r>
          </a:p>
          <a:p>
            <a:r>
              <a:rPr lang="pt-BR" dirty="0"/>
              <a:t>E, nos </a:t>
            </a:r>
            <a:r>
              <a:rPr lang="pt-BR" dirty="0">
                <a:solidFill>
                  <a:schemeClr val="accent2"/>
                </a:solidFill>
              </a:rPr>
              <a:t>casos extremos</a:t>
            </a:r>
            <a:r>
              <a:rPr lang="pt-BR" dirty="0"/>
              <a:t>, não hesitar em não aplicá-la.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117C8A-690E-A240-8E5E-D4A56BB52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solidFill>
                  <a:schemeClr val="accent2"/>
                </a:solidFill>
              </a:rPr>
              <a:t>Meu entendimento mais geral é </a:t>
            </a:r>
          </a:p>
        </p:txBody>
      </p:sp>
    </p:spTree>
    <p:extLst>
      <p:ext uri="{BB962C8B-B14F-4D97-AF65-F5344CB8AC3E}">
        <p14:creationId xmlns:p14="http://schemas.microsoft.com/office/powerpoint/2010/main" val="11930719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zul-LC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 bwMode="auto">
        <a:blipFill>
          <a:blip xmlns:r="http://schemas.openxmlformats.org/officeDocument/2006/relationships" r:embed="rId1">
            <a:alphaModFix amt="50000"/>
          </a:blip>
          <a:tile tx="0" ty="0" sx="50000" sy="50000" flip="none" algn="t"/>
        </a:blipFill>
        <a:ln w="12700" cap="rnd" cmpd="thickThin" algn="ctr">
          <a:noFill/>
          <a:prstDash val="solid"/>
        </a:ln>
        <a:effectLst>
          <a:fillOverlay blend="mult">
            <a:gradFill flip="none" rotWithShape="1">
              <a:gsLst>
                <a:gs pos="0">
                  <a:schemeClr val="accent1">
                    <a:shade val="20000"/>
                    <a:satMod val="176000"/>
                    <a:alpha val="100000"/>
                  </a:schemeClr>
                </a:gs>
                <a:gs pos="18000">
                  <a:schemeClr val="accent1">
                    <a:shade val="48000"/>
                    <a:satMod val="153000"/>
                    <a:alpha val="100000"/>
                  </a:schemeClr>
                </a:gs>
                <a:gs pos="43000">
                  <a:schemeClr val="accent1">
                    <a:tint val="86000"/>
                    <a:satMod val="149000"/>
                    <a:alpha val="100000"/>
                  </a:schemeClr>
                </a:gs>
                <a:gs pos="45000">
                  <a:schemeClr val="accent1">
                    <a:tint val="85000"/>
                    <a:satMod val="150000"/>
                    <a:alpha val="100000"/>
                  </a:schemeClr>
                </a:gs>
                <a:gs pos="50000">
                  <a:schemeClr val="accent1">
                    <a:tint val="86000"/>
                    <a:satMod val="149000"/>
                    <a:alpha val="100000"/>
                  </a:schemeClr>
                </a:gs>
                <a:gs pos="79000">
                  <a:schemeClr val="accent1">
                    <a:shade val="53000"/>
                    <a:satMod val="150000"/>
                    <a:alpha val="100000"/>
                  </a:schemeClr>
                </a:gs>
                <a:gs pos="100000">
                  <a:schemeClr val="accent1">
                    <a:shade val="25000"/>
                    <a:satMod val="170000"/>
                    <a:alpha val="100000"/>
                  </a:schemeClr>
                </a:gs>
              </a:gsLst>
              <a:lin ang="450000" scaled="1"/>
              <a:tileRect/>
            </a:gradFill>
          </a:fillOverlay>
        </a:effectLst>
      </a:spPr>
      <a:bodyPr vert="horz" wrap="square" lIns="91440" tIns="45720" rIns="91440" bIns="45720" anchor="ctr" compatLnSpc="1"/>
      <a:lstStyle>
        <a:defPPr algn="ctr" eaLnBrk="1" latinLnBrk="0" hangingPunct="1">
          <a:defRPr kumimoji="0" dirty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2" id="{9F7F7A95-285D-AE41-B91B-3C1F19008E74}" vid="{ABFE1F09-F6B1-5D47-8502-0113D6D5C72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Azul-LC</Template>
  <TotalTime>226</TotalTime>
  <Words>505</Words>
  <Application>Microsoft Macintosh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Lucida Sans Unicode</vt:lpstr>
      <vt:lpstr>Verdana</vt:lpstr>
      <vt:lpstr>Wingdings 2</vt:lpstr>
      <vt:lpstr>Wingdings 3</vt:lpstr>
      <vt:lpstr>Azul-LC</vt:lpstr>
      <vt:lpstr>No Brasil, que tem o SUS, o bem comum tem prioridade sobre a propriedade industrial Painel no Congresso Todos Juntos Contra o Câncer, 25.9.2020</vt:lpstr>
      <vt:lpstr>Qual é a obrigação maior do Estado brasileiro? </vt:lpstr>
      <vt:lpstr>Até 1996  o Brasil resistia à pressão </vt:lpstr>
      <vt:lpstr>Um caso de servidão voluntária</vt:lpstr>
      <vt:lpstr>Há muita gente lutando para </vt:lpstr>
      <vt:lpstr>O Grupo de Trabalho sobre Propriedade Industrial (GTPI), luta por esses objetivos</vt:lpstr>
      <vt:lpstr>Meu entendimento mais geral é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Brasil, que tem o SUS, o bem comum tem prioridade sobre a propriedade industrial Painel no Congresso Todos Juntos Contra o Câncer, 25.9.2020</dc:title>
  <dc:creator>1234</dc:creator>
  <cp:lastModifiedBy>1234</cp:lastModifiedBy>
  <cp:revision>11</cp:revision>
  <dcterms:created xsi:type="dcterms:W3CDTF">2020-09-25T12:28:27Z</dcterms:created>
  <dcterms:modified xsi:type="dcterms:W3CDTF">2020-09-25T16:14:54Z</dcterms:modified>
</cp:coreProperties>
</file>